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2122671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2122671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211b43bb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211b43bb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2122671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2122671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2122671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2122671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2122671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2122671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11b43bb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211b43bb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21226712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21226712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211b43bb3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211b43bb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12267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12267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2122671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2122671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2122671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2122671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122671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2122671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211b43bb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211b43bb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2122671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2122671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122671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122671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2122671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2122671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L4U4H5xLCoM" TargetMode="External"/><Relationship Id="rId4" Type="http://schemas.openxmlformats.org/officeDocument/2006/relationships/hyperlink" Target="https://www.youtube.com/watch?v=1jzQF_IElGk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u6GRYrv2e3M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RA_3eWhVuD8" TargetMode="External"/><Relationship Id="rId4" Type="http://schemas.openxmlformats.org/officeDocument/2006/relationships/hyperlink" Target="https://www.youtube.com/watch?v=JywsWktvODc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HT3IA8hN5JU" TargetMode="External"/><Relationship Id="rId4" Type="http://schemas.openxmlformats.org/officeDocument/2006/relationships/hyperlink" Target="https://www.youtube.com/watch?v=xZLX59FXr5w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zdUD6RBsDO4" TargetMode="External"/><Relationship Id="rId4" Type="http://schemas.openxmlformats.org/officeDocument/2006/relationships/hyperlink" Target="https://www.youtube.com/watch?v=QANPaNvjQ1o" TargetMode="External"/><Relationship Id="rId10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hyperlink" Target="https://www.youtube.com/watch?v=jii7eesNecI" TargetMode="External"/><Relationship Id="rId6" Type="http://schemas.openxmlformats.org/officeDocument/2006/relationships/hyperlink" Target="https://www.youtube.com/watch?v=pekk1vIMSkA" TargetMode="External"/><Relationship Id="rId7" Type="http://schemas.openxmlformats.org/officeDocument/2006/relationships/hyperlink" Target="https://www.youtube.com/watch?v=MjegikYedko" TargetMode="External"/><Relationship Id="rId8" Type="http://schemas.openxmlformats.org/officeDocument/2006/relationships/hyperlink" Target="https://www.youtube.com/watch?v=JywsWktvOD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b6Ua_zWDH6U" TargetMode="External"/><Relationship Id="rId4" Type="http://schemas.openxmlformats.org/officeDocument/2006/relationships/hyperlink" Target="https://www.youtube.com/watch?v=1cvMX82iwRM" TargetMode="External"/><Relationship Id="rId5" Type="http://schemas.openxmlformats.org/officeDocument/2006/relationships/hyperlink" Target="https://www.youtube.com/watch?v=yD6khRIL0tc%5C" TargetMode="External"/><Relationship Id="rId6" Type="http://schemas.openxmlformats.org/officeDocument/2006/relationships/hyperlink" Target="https://www.youtube.com/watch?v=E2oxw7-_Ddc" TargetMode="External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yD6khRIL0tc" TargetMode="External"/><Relationship Id="rId4" Type="http://schemas.openxmlformats.org/officeDocument/2006/relationships/hyperlink" Target="https://www.youtube.com/watch?v=E2oxw7-_Ddc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1Ta1FuesnK0" TargetMode="External"/><Relationship Id="rId5" Type="http://schemas.openxmlformats.org/officeDocument/2006/relationships/hyperlink" Target="https://www.youtube.com/watch?v=6SMWGV-DB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Climate Change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Storms/Natural Disasters/Changes to Weather Pattern</a:t>
            </a:r>
            <a:endParaRPr b="1" sz="2400"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patterns are becoming more extreme.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 there are more severe…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Wildfires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Hurricanes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And storms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...t</a:t>
            </a:r>
            <a:r>
              <a:rPr lang="en"/>
              <a:t>han ever before.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843" y="2788250"/>
            <a:ext cx="3645232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575" y="1595053"/>
            <a:ext cx="1702500" cy="1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325" y="1595050"/>
            <a:ext cx="2026250" cy="11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304800" y="3352800"/>
            <a:ext cx="48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Scientist believe this is due in part to climate change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 for </a:t>
            </a:r>
            <a:r>
              <a:rPr lang="en"/>
              <a:t>Droughts/ Heat waves &amp; Storms/Natural Disasters/Changes to Weather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685875"/>
            <a:ext cx="43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Climate Change Cause Extreme Weather?: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https://www.youtube.com/watch?v=L4U4H5xLCoM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climate change makes extreme weather worse.: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https://www.youtube.com/watch?v=1jzQF_IElGk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5">
            <a:alphaModFix/>
          </a:blip>
          <a:srcRect b="14338" l="20549" r="25303" t="27633"/>
          <a:stretch/>
        </p:blipFill>
        <p:spPr>
          <a:xfrm>
            <a:off x="5099376" y="1910925"/>
            <a:ext cx="3732926" cy="22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Flooding (sea level rise, storm surge flooding)</a:t>
            </a:r>
            <a:endParaRPr b="1" sz="2400"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822500"/>
            <a:ext cx="57660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Rising global temperatures is melting the Earth’s ice.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ice melts into the sea it causes sea levels to rise.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Rising sea levels can lead to greater storm surges and flooding.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addition, as sea levels rise some countries and  cities that are below or near sea-level may be underwater.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Hidden Impacts of Climate Change: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https://www.youtube.com/watch?v=u6GRYrv2e3M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500" y="2571750"/>
            <a:ext cx="2619376" cy="204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488" y="73268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Diseases/Parasites or Infestations/Pests</a:t>
            </a:r>
            <a:endParaRPr b="1" sz="2400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0" y="461925"/>
            <a:ext cx="51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</a:t>
            </a:r>
            <a:r>
              <a:rPr lang="en"/>
              <a:t> change has been linked to increases in the spread of diseases, and pests.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/>
              <a:t>common</a:t>
            </a:r>
            <a:r>
              <a:rPr lang="en"/>
              <a:t> example includes </a:t>
            </a:r>
            <a:r>
              <a:rPr lang="en"/>
              <a:t>Mosquito</a:t>
            </a:r>
            <a:r>
              <a:rPr lang="en"/>
              <a:t> B</a:t>
            </a:r>
            <a:r>
              <a:rPr lang="en"/>
              <a:t>orne</a:t>
            </a:r>
            <a:r>
              <a:rPr lang="en"/>
              <a:t> illness like </a:t>
            </a:r>
            <a:r>
              <a:rPr lang="en"/>
              <a:t>Dengue</a:t>
            </a:r>
            <a:r>
              <a:rPr lang="en"/>
              <a:t> Fever which have spread </a:t>
            </a:r>
            <a:r>
              <a:rPr lang="en"/>
              <a:t>to</a:t>
            </a:r>
            <a:r>
              <a:rPr lang="en"/>
              <a:t> </a:t>
            </a:r>
            <a:r>
              <a:rPr lang="en"/>
              <a:t>different</a:t>
            </a:r>
            <a:r>
              <a:rPr lang="en"/>
              <a:t> </a:t>
            </a:r>
            <a:r>
              <a:rPr lang="en"/>
              <a:t>parts</a:t>
            </a:r>
            <a:r>
              <a:rPr lang="en"/>
              <a:t> of </a:t>
            </a:r>
            <a:r>
              <a:rPr lang="en"/>
              <a:t>the</a:t>
            </a:r>
            <a:r>
              <a:rPr lang="en"/>
              <a:t> world due </a:t>
            </a:r>
            <a:r>
              <a:rPr lang="en"/>
              <a:t>to</a:t>
            </a:r>
            <a:r>
              <a:rPr lang="en"/>
              <a:t> </a:t>
            </a:r>
            <a:r>
              <a:rPr lang="en"/>
              <a:t>climate</a:t>
            </a:r>
            <a:r>
              <a:rPr lang="en"/>
              <a:t> change.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climate change can impact mosquito-borne diseases: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 mnb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atch?v=RA_3eWhVuD8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climate affects community health: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https://www.youtube.com/watch?v=JywsWktvODc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b="12728" l="10573" r="31395" t="26015"/>
          <a:stretch/>
        </p:blipFill>
        <p:spPr>
          <a:xfrm>
            <a:off x="5281426" y="553825"/>
            <a:ext cx="3550877" cy="21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b="13048" l="24084" r="32513" t="6358"/>
          <a:stretch/>
        </p:blipFill>
        <p:spPr>
          <a:xfrm>
            <a:off x="6272175" y="2984825"/>
            <a:ext cx="2066827" cy="215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64025"/>
            <a:ext cx="66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Melting Ice (Sea ice, glaciers &amp; ice sheets, release methane, alter albedo, etc)</a:t>
            </a:r>
            <a:endParaRPr b="1" sz="2400"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63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Albedo - is a term used to describe how reflective a surface is.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Ice and snow reflects light and have a high Albedo.  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sea ice, glaciers, and ice sheets melt there is less ice on Earth to reflect solar radiation.  As a result, more solar radiation is absorbed by the Earth, which in turn increases the temperature on Earth.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Thus </a:t>
            </a:r>
            <a:r>
              <a:rPr lang="en"/>
              <a:t>melting</a:t>
            </a:r>
            <a:r>
              <a:rPr lang="en"/>
              <a:t> ice is increasing </a:t>
            </a:r>
            <a:r>
              <a:rPr lang="en"/>
              <a:t>the</a:t>
            </a:r>
            <a:r>
              <a:rPr lang="en"/>
              <a:t> </a:t>
            </a:r>
            <a:r>
              <a:rPr lang="en"/>
              <a:t>rate</a:t>
            </a:r>
            <a:r>
              <a:rPr lang="en"/>
              <a:t> of Global warming and climate change.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25" y="266700"/>
            <a:ext cx="152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Feedback Loop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332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Arctic warming changes ice-albedo, animation from NASA: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https://www.youtube.com/watch?v=HT3IA8hN5JU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Arctic amplification: How the albedo effect speeds up global warming: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https://www.youtube.com/watch?v=xZLX59FXr5w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>
            <a:off x="4398769" y="1082583"/>
            <a:ext cx="3725462" cy="3849612"/>
            <a:chOff x="2820225" y="891450"/>
            <a:chExt cx="3175200" cy="3175200"/>
          </a:xfrm>
        </p:grpSpPr>
        <p:sp>
          <p:nvSpPr>
            <p:cNvPr id="169" name="Google Shape;169;p27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1691383" name="adj2"/>
                <a:gd fmla="val 8072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 rot="9878254">
              <a:off x="2876053" y="1606722"/>
              <a:ext cx="449563" cy="451692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7"/>
          <p:cNvGrpSpPr/>
          <p:nvPr/>
        </p:nvGrpSpPr>
        <p:grpSpPr>
          <a:xfrm>
            <a:off x="6875410" y="2711875"/>
            <a:ext cx="2030940" cy="1673825"/>
            <a:chOff x="6875410" y="2711875"/>
            <a:chExt cx="2030940" cy="1673825"/>
          </a:xfrm>
        </p:grpSpPr>
        <p:grpSp>
          <p:nvGrpSpPr>
            <p:cNvPr id="172" name="Google Shape;172;p27"/>
            <p:cNvGrpSpPr/>
            <p:nvPr/>
          </p:nvGrpSpPr>
          <p:grpSpPr>
            <a:xfrm>
              <a:off x="7109268" y="2711875"/>
              <a:ext cx="1563195" cy="1336148"/>
              <a:chOff x="5130375" y="2235307"/>
              <a:chExt cx="1332306" cy="1102068"/>
            </a:xfrm>
          </p:grpSpPr>
          <p:sp>
            <p:nvSpPr>
              <p:cNvPr id="173" name="Google Shape;173;p27"/>
              <p:cNvSpPr/>
              <p:nvPr/>
            </p:nvSpPr>
            <p:spPr>
              <a:xfrm>
                <a:off x="5130375" y="2707675"/>
                <a:ext cx="1332300" cy="629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tempus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5130381" y="2235307"/>
                <a:ext cx="1332300" cy="472500"/>
              </a:xfrm>
              <a:prstGeom prst="round1Rect">
                <a:avLst>
                  <a:gd fmla="val 50000" name="adj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More 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Radiation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Absorbed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75" name="Google Shape;17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5410" y="3276700"/>
              <a:ext cx="2030940" cy="110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7"/>
          <p:cNvGrpSpPr/>
          <p:nvPr/>
        </p:nvGrpSpPr>
        <p:grpSpPr>
          <a:xfrm>
            <a:off x="5386011" y="861684"/>
            <a:ext cx="1883339" cy="1671188"/>
            <a:chOff x="5386011" y="861684"/>
            <a:chExt cx="1883339" cy="1671188"/>
          </a:xfrm>
        </p:grpSpPr>
        <p:grpSp>
          <p:nvGrpSpPr>
            <p:cNvPr id="177" name="Google Shape;177;p27"/>
            <p:cNvGrpSpPr/>
            <p:nvPr/>
          </p:nvGrpSpPr>
          <p:grpSpPr>
            <a:xfrm>
              <a:off x="5546080" y="861684"/>
              <a:ext cx="1563188" cy="1108982"/>
              <a:chOff x="3798075" y="709250"/>
              <a:chExt cx="1332300" cy="914700"/>
            </a:xfrm>
          </p:grpSpPr>
          <p:sp>
            <p:nvSpPr>
              <p:cNvPr id="178" name="Google Shape;178;p27"/>
              <p:cNvSpPr/>
              <p:nvPr/>
            </p:nvSpPr>
            <p:spPr>
              <a:xfrm>
                <a:off x="3798075" y="994250"/>
                <a:ext cx="1332300" cy="629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3798075" y="709250"/>
                <a:ext cx="1332300" cy="285000"/>
              </a:xfrm>
              <a:prstGeom prst="round1Rect">
                <a:avLst>
                  <a:gd fmla="val 50000" name="adj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Ice Melts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80" name="Google Shape;180;p27"/>
            <p:cNvPicPr preferRelativeResize="0"/>
            <p:nvPr/>
          </p:nvPicPr>
          <p:blipFill rotWithShape="1">
            <a:blip r:embed="rId6">
              <a:alphaModFix/>
            </a:blip>
            <a:srcRect b="0" l="0" r="12257" t="16998"/>
            <a:stretch/>
          </p:blipFill>
          <p:spPr>
            <a:xfrm>
              <a:off x="5386011" y="1196722"/>
              <a:ext cx="1883339" cy="133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7"/>
          <p:cNvGrpSpPr/>
          <p:nvPr/>
        </p:nvGrpSpPr>
        <p:grpSpPr>
          <a:xfrm>
            <a:off x="3982892" y="2816350"/>
            <a:ext cx="1571581" cy="2009136"/>
            <a:chOff x="3982892" y="2816350"/>
            <a:chExt cx="1571581" cy="2009136"/>
          </a:xfrm>
        </p:grpSpPr>
        <p:grpSp>
          <p:nvGrpSpPr>
            <p:cNvPr id="182" name="Google Shape;182;p27"/>
            <p:cNvGrpSpPr/>
            <p:nvPr/>
          </p:nvGrpSpPr>
          <p:grpSpPr>
            <a:xfrm>
              <a:off x="3982892" y="2816350"/>
              <a:ext cx="1563195" cy="1231673"/>
              <a:chOff x="2465775" y="2321479"/>
              <a:chExt cx="1332306" cy="1015896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2465775" y="2707675"/>
                <a:ext cx="1332300" cy="629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tempus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2465781" y="2321479"/>
                <a:ext cx="1332300" cy="386100"/>
              </a:xfrm>
              <a:prstGeom prst="round1Rect">
                <a:avLst>
                  <a:gd fmla="val 50000" name="adj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Increasing Temperature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85" name="Google Shape;185;p27"/>
            <p:cNvPicPr preferRelativeResize="0"/>
            <p:nvPr/>
          </p:nvPicPr>
          <p:blipFill rotWithShape="1">
            <a:blip r:embed="rId7">
              <a:alphaModFix/>
            </a:blip>
            <a:srcRect b="9354" l="0" r="0" t="0"/>
            <a:stretch/>
          </p:blipFill>
          <p:spPr>
            <a:xfrm>
              <a:off x="3991274" y="3276700"/>
              <a:ext cx="1563200" cy="15487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Human Health Effects (and access to food/water)</a:t>
            </a:r>
            <a:endParaRPr b="1" sz="2400"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149675" y="537975"/>
            <a:ext cx="8844600" cy="4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</a:t>
            </a:r>
            <a:r>
              <a:rPr lang="en"/>
              <a:t> change is </a:t>
            </a:r>
            <a:r>
              <a:rPr lang="en"/>
              <a:t>impacting</a:t>
            </a:r>
            <a:r>
              <a:rPr lang="en"/>
              <a:t> human access </a:t>
            </a:r>
            <a:r>
              <a:rPr lang="en"/>
              <a:t>to</a:t>
            </a:r>
            <a:r>
              <a:rPr lang="en"/>
              <a:t> food and </a:t>
            </a:r>
            <a:r>
              <a:rPr lang="en"/>
              <a:t>freshwater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result many people may face starvation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Health Connection Food and Water Insecurity: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https://www.youtube.com/watch?v=zdUD6RBsDO4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Change and Food Security Full Documentary: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https://www.youtube.com/watch?v=QANPaNvjQ1o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Change and Food Security: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https://www.youtube.com/watch?v=jii7eesNecI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climate crisis threatens world’s food supply and land: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https://www.youtube.com/watch?v=pekk1vIMSkA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Fresh Water and Climate Change: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https://www.youtube.com/watch?v=MjegikYedko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climate affects community health: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https://www.youtube.com/watch?v=JywsWktvODc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9">
            <a:alphaModFix/>
          </a:blip>
          <a:srcRect b="30914" l="0" r="63259" t="22336"/>
          <a:stretch/>
        </p:blipFill>
        <p:spPr>
          <a:xfrm>
            <a:off x="6362875" y="971275"/>
            <a:ext cx="2631398" cy="18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10">
            <a:alphaModFix/>
          </a:blip>
          <a:srcRect b="26477" l="0" r="63223" t="33453"/>
          <a:stretch/>
        </p:blipFill>
        <p:spPr>
          <a:xfrm>
            <a:off x="6362876" y="3530825"/>
            <a:ext cx="2631398" cy="161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Access Videos from Google Slides </a:t>
            </a:r>
            <a:endParaRPr b="1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Loss of Biodiversity</a:t>
            </a:r>
            <a:endParaRPr b="1" sz="24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835875"/>
            <a:ext cx="41208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Biodiversity is important because different plants and animals depend on one another.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Because of climate change certain plants and animals are in danger of becoming extinct. As a results there are </a:t>
            </a:r>
            <a:r>
              <a:rPr b="1" lang="en" u="sng">
                <a:solidFill>
                  <a:schemeClr val="dk1"/>
                </a:solidFill>
              </a:rPr>
              <a:t>fewer types of plants and animals</a:t>
            </a:r>
            <a:r>
              <a:rPr lang="en">
                <a:solidFill>
                  <a:schemeClr val="dk1"/>
                </a:solidFill>
              </a:rPr>
              <a:t> and a </a:t>
            </a:r>
            <a:r>
              <a:rPr b="1" lang="en" u="sng">
                <a:solidFill>
                  <a:schemeClr val="dk1"/>
                </a:solidFill>
              </a:rPr>
              <a:t>loss in biodiversity</a:t>
            </a:r>
            <a:r>
              <a:rPr b="1" lang="en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43325" y="579225"/>
            <a:ext cx="8364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 u="sng"/>
              <a:t>Biodiversity</a:t>
            </a:r>
            <a:r>
              <a:rPr lang="en" sz="1800"/>
              <a:t> - having </a:t>
            </a:r>
            <a:r>
              <a:rPr lang="en" sz="1800" u="sng"/>
              <a:t>many different types </a:t>
            </a:r>
            <a:r>
              <a:rPr lang="en" sz="1800"/>
              <a:t>of plants, animals, and o</a:t>
            </a:r>
            <a:r>
              <a:rPr lang="en" sz="1800">
                <a:solidFill>
                  <a:schemeClr val="dk2"/>
                </a:solidFill>
              </a:rPr>
              <a:t>t</a:t>
            </a:r>
            <a:r>
              <a:rPr lang="en" sz="1800"/>
              <a:t>her living </a:t>
            </a:r>
            <a:r>
              <a:rPr lang="en" sz="1800">
                <a:solidFill>
                  <a:schemeClr val="dk2"/>
                </a:solidFill>
              </a:rPr>
              <a:t>t</a:t>
            </a:r>
            <a:r>
              <a:rPr lang="en" sz="1800"/>
              <a:t>hings in particular habitats on Earth.  These living </a:t>
            </a:r>
            <a:r>
              <a:rPr lang="en" sz="1800">
                <a:solidFill>
                  <a:schemeClr val="dk2"/>
                </a:solidFill>
              </a:rPr>
              <a:t>t</a:t>
            </a:r>
            <a:r>
              <a:rPr lang="en" sz="1800"/>
              <a:t>hings are different in the </a:t>
            </a:r>
            <a:r>
              <a:rPr lang="en" sz="1800">
                <a:solidFill>
                  <a:schemeClr val="dk1"/>
                </a:solidFill>
              </a:rPr>
              <a:t> types</a:t>
            </a:r>
            <a:r>
              <a:rPr lang="en" sz="1800"/>
              <a:t> of species, genetic varia</a:t>
            </a:r>
            <a:r>
              <a:rPr lang="en" sz="1800">
                <a:solidFill>
                  <a:schemeClr val="dk1"/>
                </a:solidFill>
              </a:rPr>
              <a:t>t</a:t>
            </a:r>
            <a:r>
              <a:rPr lang="en" sz="1800"/>
              <a:t>ions wi</a:t>
            </a:r>
            <a:r>
              <a:rPr lang="en" sz="1800">
                <a:solidFill>
                  <a:schemeClr val="dk1"/>
                </a:solidFill>
              </a:rPr>
              <a:t>t</a:t>
            </a:r>
            <a:r>
              <a:rPr lang="en" sz="1800"/>
              <a:t>hin </a:t>
            </a:r>
            <a:r>
              <a:rPr lang="en" sz="1800">
                <a:solidFill>
                  <a:schemeClr val="dk1"/>
                </a:solidFill>
              </a:rPr>
              <a:t>t</a:t>
            </a:r>
            <a:r>
              <a:rPr lang="en" sz="1800"/>
              <a:t>he species, and ecosystems. 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625" y="1941700"/>
            <a:ext cx="4406700" cy="230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helpful</a:t>
            </a:r>
            <a:r>
              <a:rPr lang="en"/>
              <a:t> Videos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8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</a:t>
            </a:r>
            <a:r>
              <a:rPr lang="en"/>
              <a:t> is </a:t>
            </a:r>
            <a:r>
              <a:rPr lang="en"/>
              <a:t>Biodiversity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https://www.youtube.com/watch?v=b6Ua_zWDH6U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Biodiversity is collapsing worldwide. Here's why.: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https://www.youtube.com/watch?v=1cvMX82iwRM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</a:t>
            </a:r>
            <a:r>
              <a:rPr lang="en"/>
              <a:t>climate</a:t>
            </a:r>
            <a:r>
              <a:rPr lang="en"/>
              <a:t> change </a:t>
            </a:r>
            <a:r>
              <a:rPr lang="en"/>
              <a:t>affect</a:t>
            </a:r>
            <a:r>
              <a:rPr lang="en"/>
              <a:t> plants and animals: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https://www.youtube.com/watch?v=yD6khRIL0tc\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Ecological Impacts of Climate Change: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https://www.youtube.com/watch?v=E2oxw7-_Ddc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7">
            <a:alphaModFix/>
          </a:blip>
          <a:srcRect b="13185" l="10315" r="38389" t="15426"/>
          <a:stretch/>
        </p:blipFill>
        <p:spPr>
          <a:xfrm>
            <a:off x="6139075" y="2203100"/>
            <a:ext cx="2693227" cy="21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Altered Ecosystems (changes to populations, habitats, food chains, migrations, hibernation, nesting sites, etc)</a:t>
            </a:r>
            <a:endParaRPr b="1" sz="24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49675" y="1000075"/>
            <a:ext cx="542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Ecosystem </a:t>
            </a:r>
            <a:r>
              <a:rPr lang="en"/>
              <a:t>“community of </a:t>
            </a:r>
            <a:r>
              <a:rPr lang="en" u="sng"/>
              <a:t>interacting organisms </a:t>
            </a:r>
            <a:r>
              <a:rPr lang="en"/>
              <a:t>and their physical environment.”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 the animals and plants in the picture to the right are all apart of this forest </a:t>
            </a:r>
            <a:r>
              <a:rPr lang="en"/>
              <a:t>ecosystem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Altered </a:t>
            </a:r>
            <a:r>
              <a:rPr lang="en"/>
              <a:t>means something has </a:t>
            </a:r>
            <a:r>
              <a:rPr lang="en" u="sng"/>
              <a:t>changed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When an </a:t>
            </a:r>
            <a:r>
              <a:rPr b="1" lang="en" u="sng"/>
              <a:t>ecosystem is altered,</a:t>
            </a:r>
            <a:r>
              <a:rPr lang="en"/>
              <a:t> there is a c</a:t>
            </a:r>
            <a:r>
              <a:rPr lang="en" u="sng"/>
              <a:t>hange in the ecosystem</a:t>
            </a:r>
            <a:r>
              <a:rPr lang="en"/>
              <a:t>.  Because the plants and animals in an </a:t>
            </a:r>
            <a:r>
              <a:rPr lang="en"/>
              <a:t>ecosystem</a:t>
            </a:r>
            <a:r>
              <a:rPr lang="en"/>
              <a:t> are connected, changing one part of the </a:t>
            </a:r>
            <a:r>
              <a:rPr lang="en"/>
              <a:t>ecosystem</a:t>
            </a:r>
            <a:r>
              <a:rPr lang="en"/>
              <a:t>, can have an impact on other parts of the ecosystem.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425" y="1078076"/>
            <a:ext cx="3440252" cy="39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Altered Ecosystems -Foodweb 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299775" y="736450"/>
            <a:ext cx="852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chains and food webs show the transfer of food energy in an ecosystem.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chains and food webs are useful, because you can predict and explain what will happen to other organism in the ecosystem if one organism’s population decreases.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3036" r="1779" t="20502"/>
          <a:stretch/>
        </p:blipFill>
        <p:spPr>
          <a:xfrm>
            <a:off x="253775" y="2938299"/>
            <a:ext cx="3957699" cy="18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275350" y="2419350"/>
            <a:ext cx="47925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For example if the the bluebird in this food web begins to die off, the snake will have little to eat and will either: </a:t>
            </a:r>
            <a:r>
              <a:rPr lang="en" sz="1800" u="sng">
                <a:solidFill>
                  <a:schemeClr val="dk2"/>
                </a:solidFill>
              </a:rPr>
              <a:t>die off</a:t>
            </a:r>
            <a:r>
              <a:rPr lang="en" sz="1800">
                <a:solidFill>
                  <a:schemeClr val="dk2"/>
                </a:solidFill>
              </a:rPr>
              <a:t>, change their diet by </a:t>
            </a:r>
            <a:r>
              <a:rPr lang="en" sz="1800">
                <a:solidFill>
                  <a:schemeClr val="dk2"/>
                </a:solidFill>
              </a:rPr>
              <a:t>eating  more of another</a:t>
            </a:r>
            <a:r>
              <a:rPr lang="en" sz="1800">
                <a:solidFill>
                  <a:schemeClr val="dk2"/>
                </a:solidFill>
              </a:rPr>
              <a:t> type of animal, or</a:t>
            </a:r>
            <a:r>
              <a:rPr lang="en" sz="1800" u="sng">
                <a:solidFill>
                  <a:schemeClr val="dk2"/>
                </a:solidFill>
              </a:rPr>
              <a:t> move out</a:t>
            </a:r>
            <a:r>
              <a:rPr lang="en" sz="1800">
                <a:solidFill>
                  <a:schemeClr val="dk2"/>
                </a:solidFill>
              </a:rPr>
              <a:t> of the ecosystem into another.  If the snake dies off or moves out of the ecosystem, this could mean the owl has less to eat.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918825" y="2938300"/>
            <a:ext cx="627600" cy="721800"/>
          </a:xfrm>
          <a:prstGeom prst="mathMultiply">
            <a:avLst>
              <a:gd fmla="val 959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2542275" y="3008525"/>
            <a:ext cx="1030500" cy="663300"/>
          </a:xfrm>
          <a:prstGeom prst="ellipse">
            <a:avLst/>
          </a:prstGeom>
          <a:solidFill>
            <a:srgbClr val="FF0000">
              <a:alpha val="34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3572775" y="2938300"/>
            <a:ext cx="627600" cy="1384200"/>
          </a:xfrm>
          <a:prstGeom prst="ellipse">
            <a:avLst/>
          </a:prstGeom>
          <a:solidFill>
            <a:srgbClr val="FFC500">
              <a:alpha val="34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r>
              <a:rPr lang="en"/>
              <a:t> of </a:t>
            </a:r>
            <a:r>
              <a:rPr lang="en"/>
              <a:t>Ecosystems</a:t>
            </a:r>
            <a:r>
              <a:rPr lang="en"/>
              <a:t>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75525" y="1000075"/>
            <a:ext cx="87567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cosystems in different geological regions or in different places on Earth (called biomes)</a:t>
            </a:r>
            <a:r>
              <a:rPr lang="en"/>
              <a:t>, each </a:t>
            </a:r>
            <a:r>
              <a:rPr lang="en"/>
              <a:t>with</a:t>
            </a:r>
            <a:r>
              <a:rPr lang="en"/>
              <a:t> </a:t>
            </a:r>
            <a:r>
              <a:rPr lang="en"/>
              <a:t>different</a:t>
            </a:r>
            <a:r>
              <a:rPr lang="en"/>
              <a:t> types of </a:t>
            </a:r>
            <a:r>
              <a:rPr lang="en"/>
              <a:t>plants</a:t>
            </a:r>
            <a:r>
              <a:rPr lang="en"/>
              <a:t> and animals living there.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834" y="1727100"/>
            <a:ext cx="516888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75525" y="1786575"/>
            <a:ext cx="33909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animals and </a:t>
            </a:r>
            <a:r>
              <a:rPr lang="en"/>
              <a:t>plants</a:t>
            </a:r>
            <a:r>
              <a:rPr lang="en"/>
              <a:t> are specialized </a:t>
            </a:r>
            <a:r>
              <a:rPr lang="en"/>
              <a:t>to</a:t>
            </a:r>
            <a:r>
              <a:rPr lang="en"/>
              <a:t> live in that biomes only.  For example, a </a:t>
            </a:r>
            <a:r>
              <a:rPr lang="en"/>
              <a:t>cactus</a:t>
            </a:r>
            <a:r>
              <a:rPr lang="en"/>
              <a:t> plant would not survive in a </a:t>
            </a:r>
            <a:r>
              <a:rPr lang="en"/>
              <a:t>rainforest</a:t>
            </a:r>
            <a:r>
              <a:rPr lang="en"/>
              <a:t> because it has evolved to live in dry conditions.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Videos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Climate Change Impact Plants And Animals?: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https://www.youtube.com/watch?v=yD6khRIL0tc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Ecological Impacts of Climate Change: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https://www.youtube.com/watch?v=E2oxw7-_Ddc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5">
            <a:alphaModFix/>
          </a:blip>
          <a:srcRect b="5130" l="15753" r="37094" t="8648"/>
          <a:stretch/>
        </p:blipFill>
        <p:spPr>
          <a:xfrm>
            <a:off x="4867100" y="356075"/>
            <a:ext cx="4095475" cy="42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Ocean Acidification</a:t>
            </a:r>
            <a:endParaRPr b="1" sz="2400"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59300" y="484325"/>
            <a:ext cx="85206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Ocean acidification is the increase in the amount of acid in the ocean.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16429" t="0"/>
          <a:stretch/>
        </p:blipFill>
        <p:spPr>
          <a:xfrm>
            <a:off x="4518200" y="1127925"/>
            <a:ext cx="4320999" cy="24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59300" y="861375"/>
            <a:ext cx="420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Ocean acidification is caused by increased amount of CO</a:t>
            </a:r>
            <a:r>
              <a:rPr baseline="-25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dissolved in the oceans, which creates carbonic acid.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Acids ar</a:t>
            </a:r>
            <a:r>
              <a:rPr lang="en" sz="1800">
                <a:solidFill>
                  <a:schemeClr val="dk2"/>
                </a:solidFill>
              </a:rPr>
              <a:t>e c</a:t>
            </a:r>
            <a:r>
              <a:rPr lang="en" sz="1800">
                <a:solidFill>
                  <a:schemeClr val="dk2"/>
                </a:solidFill>
              </a:rPr>
              <a:t>orrosive chemicals that can destroy shells of shellfish and coral reefs. Thus impacting marine ecosystems.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Dissolving Egg Shell With CO</a:t>
            </a:r>
            <a:r>
              <a:rPr baseline="-25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https://www.youtube.com/watch?v=1Ta1FuesnK0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64245" y="4367089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ACE Science Short: Ocean Acidification: </a:t>
            </a:r>
            <a:r>
              <a:rPr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https://www.youtube.com/watch?v=6SMWGV-DBnk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Droughts/ Heat waves</a:t>
            </a:r>
            <a:endParaRPr b="1" sz="2400"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941525"/>
            <a:ext cx="41340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Drought is a long period of time with little precipitation (rain</a:t>
            </a:r>
            <a:r>
              <a:rPr lang="en"/>
              <a:t>, </a:t>
            </a:r>
            <a:r>
              <a:rPr lang="en"/>
              <a:t>snow) in a particular area. 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Heatwave - A time when </a:t>
            </a:r>
            <a:r>
              <a:rPr lang="en"/>
              <a:t>temperatures</a:t>
            </a:r>
            <a:r>
              <a:rPr lang="en"/>
              <a:t> are higher than usual.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00" y="636725"/>
            <a:ext cx="2531386" cy="13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00" y="2084525"/>
            <a:ext cx="2531375" cy="13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3532325"/>
            <a:ext cx="85206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droughts and heatwaves can be dangerous and deadly to wildlife and humans.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Scientists believe that Climate change has been linked to longer, more frequent, and more </a:t>
            </a:r>
            <a:r>
              <a:rPr lang="en"/>
              <a:t>intense</a:t>
            </a:r>
            <a:r>
              <a:rPr lang="en"/>
              <a:t> droughts and heatwaves.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